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hape 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hape 5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2" name="Shape 5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1" name="Shape 5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Shape 5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Shape 5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Title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X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30" name="Shape 130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43" name="Shape 143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46" name="Shape 146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89" name="Shape 189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Title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b="0" i="0" sz="33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71" name="Shape 71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95" name="Shape 9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6" name="Shape 9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06" name="Shape 10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09" name="Shape 10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Section Title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alsamiq.com/" TargetMode="External"/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1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lipsum.com/" TargetMode="Externa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ctr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Behold Bootstrap!</a:t>
            </a:r>
          </a:p>
        </p:txBody>
      </p:sp>
      <p:sp>
        <p:nvSpPr>
          <p:cNvPr id="206" name="Shape 206"/>
          <p:cNvSpPr/>
          <p:nvPr>
            <p:ph type="subTitle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Day 6</a:t>
            </a:r>
          </a:p>
        </p:txBody>
      </p:sp>
      <p:sp>
        <p:nvSpPr>
          <p:cNvPr id="207" name="Shape 207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Oct 1,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Pains of HW 1</a:t>
            </a:r>
          </a:p>
        </p:txBody>
      </p:sp>
      <p:pic>
        <p:nvPicPr>
          <p:cNvPr id="23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4" name="Shape 234"/>
          <p:cNvSpPr/>
          <p:nvPr/>
        </p:nvSpPr>
        <p:spPr>
          <a:xfrm>
            <a:off x="792546" y="5652847"/>
            <a:ext cx="77113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Plan HTML + CSS makes layout building challenging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How You (Probably) Feel About CSS</a:t>
            </a:r>
          </a:p>
        </p:txBody>
      </p:sp>
      <p:pic>
        <p:nvPicPr>
          <p:cNvPr id="237" name="image1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 Then Came Bootstrap…</a:t>
            </a:r>
          </a:p>
        </p:txBody>
      </p:sp>
      <p:pic>
        <p:nvPicPr>
          <p:cNvPr id="24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243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-152401" y="794902"/>
            <a:ext cx="362712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245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250" name="Shape 250"/>
          <p:cNvSpPr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251" name="Shape 251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5064579"/>
            <a:ext cx="8521700" cy="99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/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255" name="image15.jpg" descr="http://cdn.meme.am/instances/400x/576050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58" name="image16.png" descr="http://i0.wp.com/fribly.com/wp-content/uploads/2014/01/Bootstrap-3-Vector-UI-Kit.png?resize=1054%2C10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5695655" y="1143000"/>
            <a:ext cx="3295945" cy="455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62" name="image17.jpg" descr="http://julienrenaux.fr/wp-content/uploads/2013/03/responsive-templates-860x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457200" y="990599"/>
            <a:ext cx="8077200" cy="3004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66" name="Shape 266"/>
          <p:cNvSpPr/>
          <p:nvPr/>
        </p:nvSpPr>
        <p:spPr>
          <a:xfrm>
            <a:off x="304800" y="847665"/>
            <a:ext cx="8686800" cy="2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Warmup 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As a repeat of last class, quickly create an HTML webpage.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add in a Bootstrap component of your choosing.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Copy the Bootstrap CSS link. Then copy the code from any Bootstrap element or CSS.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Phase Bootstrap</a:t>
            </a:r>
          </a:p>
        </p:txBody>
      </p:sp>
      <p:sp>
        <p:nvSpPr>
          <p:cNvPr id="269" name="Shape 269"/>
          <p:cNvSpPr/>
          <p:nvPr/>
        </p:nvSpPr>
        <p:spPr>
          <a:xfrm>
            <a:off x="304800" y="1981058"/>
            <a:ext cx="8534400" cy="2743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Last class, we focused on Bootstrap Components (like buttons and tables).</a:t>
            </a:r>
            <a:endParaRPr sz="3300"/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Today we’ll be focused on using Bootstrap to build layouts.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age5.jpg" descr="http://thewealthwatchman.com/wp-content/uploads/2014/11/Mining-silver-quicksand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241"/>
            <a:ext cx="9137571" cy="68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Sketching / Grid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Huge Breath…</a:t>
            </a:r>
          </a:p>
        </p:txBody>
      </p:sp>
      <p:pic>
        <p:nvPicPr>
          <p:cNvPr id="274" name="image18.jpg" descr="https://wellplayedmusic.files.wordpress.com/2014/12/deep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90457"/>
            <a:ext cx="6019800" cy="5425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1419491" y="5886429"/>
            <a:ext cx="638126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 surf at your own peril (and to the peril of the galaxy)</a:t>
            </a:r>
          </a:p>
        </p:txBody>
      </p:sp>
      <p:sp>
        <p:nvSpPr>
          <p:cNvPr id="277" name="Shape 277"/>
          <p:cNvSpPr/>
          <p:nvPr/>
        </p:nvSpPr>
        <p:spPr>
          <a:xfrm>
            <a:off x="185057" y="820958"/>
            <a:ext cx="8850088" cy="476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Because in our opinion, these next two sections are of the</a:t>
            </a:r>
          </a:p>
          <a:p>
            <a:pPr algn="ctr" defTabSz="685800">
              <a:spcBef>
                <a:spcPts val="1100"/>
              </a:spcBef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MOST IMPORTANT ONES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b="1" sz="4800"/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279" name="image19.jpg" descr="http://images.sequart.org/images/Star-Wars-still-use-the-force-luke-e141513207675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sp>
        <p:nvSpPr>
          <p:cNvPr id="282" name="Shape 282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Relax. That doesn’t mean its hard.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Importance of Sketches</a:t>
            </a:r>
          </a:p>
        </p:txBody>
      </p:sp>
      <p:pic>
        <p:nvPicPr>
          <p:cNvPr id="285" name="image20.jpg" descr="http://speckycdn.sdm.netdna-cdn.com/wp-content/uploads/2011/05/wireframe-sketch-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13" y="1905000"/>
            <a:ext cx="3897813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457200" y="1295400"/>
            <a:ext cx="4495800" cy="510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Designing with a Grid in Mind</a:t>
            </a:r>
          </a:p>
        </p:txBody>
      </p:sp>
      <p:pic>
        <p:nvPicPr>
          <p:cNvPr id="289" name="image21.png" descr="https://cdn.tutsplus.com/webdesign/uploads/legacy/tuts/341_wf/wireframe-ba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990600"/>
            <a:ext cx="6827519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457200" y="5867400"/>
            <a:ext cx="822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Facebook’s Grid</a:t>
            </a:r>
          </a:p>
        </p:txBody>
      </p:sp>
      <p:pic>
        <p:nvPicPr>
          <p:cNvPr id="293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756414"/>
            <a:ext cx="6110121" cy="561215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6491120" y="1295400"/>
            <a:ext cx="2500481" cy="3854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297" name="image23.png" descr="http://eyelearn.org/ma-stu-gallery/gridEssay-2013/aimee/images/gu-grid.png"/>
          <p:cNvPicPr>
            <a:picLocks noChangeAspect="1"/>
          </p:cNvPicPr>
          <p:nvPr/>
        </p:nvPicPr>
        <p:blipFill>
          <a:blip r:embed="rId2">
            <a:extLst/>
          </a:blip>
          <a:srcRect l="10693" t="0" r="10674" b="0"/>
          <a:stretch>
            <a:fillRect/>
          </a:stretch>
        </p:blipFill>
        <p:spPr>
          <a:xfrm>
            <a:off x="779765" y="914400"/>
            <a:ext cx="7578531" cy="530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300" name="image24.png" descr="http://1.bp.blogspot.com/-MApmsFuowRg/U4b9KpiOLbI/AAAAAAAAAh4/pDVukrQsJ_Y/s1600/cnn.png"/>
          <p:cNvPicPr>
            <a:picLocks noChangeAspect="1"/>
          </p:cNvPicPr>
          <p:nvPr/>
        </p:nvPicPr>
        <p:blipFill>
          <a:blip r:embed="rId2">
            <a:extLst/>
          </a:blip>
          <a:srcRect l="10542" t="0" r="10523" b="0"/>
          <a:stretch>
            <a:fillRect/>
          </a:stretch>
        </p:blipFill>
        <p:spPr>
          <a:xfrm>
            <a:off x="305254" y="990600"/>
            <a:ext cx="8610146" cy="52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Tools for Sketch / Grid Creation</a:t>
            </a:r>
          </a:p>
        </p:txBody>
      </p:sp>
      <p:sp>
        <p:nvSpPr>
          <p:cNvPr id="303" name="Shape 303"/>
          <p:cNvSpPr/>
          <p:nvPr/>
        </p:nvSpPr>
        <p:spPr>
          <a:xfrm>
            <a:off x="457200" y="1295400"/>
            <a:ext cx="8229600" cy="447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Wireframing Tools: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Balsamiq***: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https://balsamiq.com/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Framebox: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Pen and Paper: Your notebook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Grids for Photoshop / Illustrator: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960 GS: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http://960.gs/</a:t>
            </a:r>
            <a:endParaRPr sz="28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GuideGuide: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Designing with Grids Guides: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960 Grid System Made Easy: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http://bit.ly/1sjYaFC</a:t>
            </a:r>
            <a:r>
              <a:t>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 by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http://www.designbygrid.com/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Designing with Grid-Based Approach: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http://bit.ly/1CM4Hzo</a:t>
            </a:r>
            <a:r>
              <a:t> </a:t>
            </a:r>
          </a:p>
        </p:txBody>
      </p:sp>
      <p:pic>
        <p:nvPicPr>
          <p:cNvPr id="304" name="image2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20656" y="1219200"/>
            <a:ext cx="2666145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image6.jpg" descr="https://canterburynyc.files.wordpress.com/2014/03/whale-just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Rows and Columns</a:t>
            </a:r>
          </a:p>
        </p:txBody>
      </p:sp>
      <p:sp>
        <p:nvSpPr>
          <p:cNvPr id="307" name="Shape 307"/>
          <p:cNvSpPr/>
          <p:nvPr/>
        </p:nvSpPr>
        <p:spPr>
          <a:xfrm>
            <a:off x="365846" y="3995989"/>
            <a:ext cx="645795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790" y="820038"/>
            <a:ext cx="5742889" cy="547765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304800" y="98052"/>
            <a:ext cx="8839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13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18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26" name="Shape 326"/>
          <p:cNvSpPr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27" name="Shape 327"/>
          <p:cNvSpPr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28" name="Shape 328"/>
          <p:cNvSpPr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29" name="Shape 329"/>
          <p:cNvSpPr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30" name="Shape 330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331" name="Shape 331"/>
          <p:cNvSpPr/>
          <p:nvPr/>
        </p:nvSpPr>
        <p:spPr>
          <a:xfrm>
            <a:off x="69850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32" name="Shape 332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6</a:t>
            </a:r>
            <a:r>
              <a:rPr sz="1800"/>
              <a:t>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37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1981199" y="742753"/>
            <a:ext cx="5867401" cy="717747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1981199" y="1527592"/>
            <a:ext cx="5867401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1981199" y="2632492"/>
            <a:ext cx="609603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2717799" y="2632492"/>
            <a:ext cx="609603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3454401" y="2622868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4254501" y="2660907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4991101" y="2660907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5727701" y="2651283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6502396" y="2622806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7238997" y="2613182"/>
            <a:ext cx="6096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4" name="Shape 354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355" name="Shape 355"/>
          <p:cNvSpPr/>
          <p:nvPr/>
        </p:nvSpPr>
        <p:spPr>
          <a:xfrm>
            <a:off x="1981199" y="3762793"/>
            <a:ext cx="1346203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3467101" y="3762793"/>
            <a:ext cx="13462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4927601" y="3750093"/>
            <a:ext cx="13462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1981199" y="4838699"/>
            <a:ext cx="2832104" cy="948909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6413501" y="3762793"/>
            <a:ext cx="1346202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4978398" y="4829592"/>
            <a:ext cx="2781305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62" name="Shape 362"/>
          <p:cNvSpPr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63" name="Shape 363"/>
          <p:cNvSpPr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8</a:t>
            </a:r>
          </a:p>
        </p:txBody>
      </p:sp>
      <p:sp>
        <p:nvSpPr>
          <p:cNvPr id="364" name="Shape 364"/>
          <p:cNvSpPr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4</a:t>
            </a:r>
          </a:p>
        </p:txBody>
      </p:sp>
      <p:sp>
        <p:nvSpPr>
          <p:cNvPr id="365" name="Shape 365"/>
          <p:cNvSpPr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366" name="Shape 366"/>
          <p:cNvSpPr/>
          <p:nvPr/>
        </p:nvSpPr>
        <p:spPr>
          <a:xfrm>
            <a:off x="1219200" y="5943599"/>
            <a:ext cx="7202772" cy="948909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69537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68" name="Shape 368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73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379" name="Shape 379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82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87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9" name="Shape 389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Shape 391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392" name="Shape 392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93" name="Shape 393"/>
          <p:cNvSpPr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94" name="Shape 394"/>
          <p:cNvSpPr/>
          <p:nvPr/>
        </p:nvSpPr>
        <p:spPr>
          <a:xfrm>
            <a:off x="606485" y="4667249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  <p:sp>
        <p:nvSpPr>
          <p:cNvPr id="397" name="Shape 397"/>
          <p:cNvSpPr/>
          <p:nvPr/>
        </p:nvSpPr>
        <p:spPr>
          <a:xfrm>
            <a:off x="606485" y="6216134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02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Shape 406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07" name="Shape 407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09" name="Shape 409"/>
          <p:cNvSpPr/>
          <p:nvPr/>
        </p:nvSpPr>
        <p:spPr>
          <a:xfrm>
            <a:off x="606485" y="4667249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10" name="Shape 4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1228782" y="746542"/>
            <a:ext cx="6696017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1249390" y="1766174"/>
            <a:ext cx="2027210" cy="1815226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3382045" y="1761687"/>
            <a:ext cx="4542756" cy="1815227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1249390" y="3791394"/>
            <a:ext cx="2027210" cy="1815226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3382045" y="3786907"/>
            <a:ext cx="4542756" cy="1815227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1143000" y="5902013"/>
            <a:ext cx="6696017" cy="948908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18" name="Shape 418"/>
          <p:cNvSpPr/>
          <p:nvPr/>
        </p:nvSpPr>
        <p:spPr>
          <a:xfrm>
            <a:off x="617311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image7.jpg" descr="http://pre09.deviantart.net/dbea/th/pre/i/2015/134/a/1/it_s_all_going_to_be_okay_by_kendroffski-d8tdkee.jpg"/>
          <p:cNvPicPr>
            <a:picLocks noChangeAspect="1"/>
          </p:cNvPicPr>
          <p:nvPr/>
        </p:nvPicPr>
        <p:blipFill>
          <a:blip r:embed="rId2">
            <a:extLst/>
          </a:blip>
          <a:srcRect l="0" t="14167" r="0" b="10000"/>
          <a:stretch>
            <a:fillRect/>
          </a:stretch>
        </p:blipFill>
        <p:spPr>
          <a:xfrm>
            <a:off x="0" y="-76200"/>
            <a:ext cx="9185004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23" name="Shape 423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 for another…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26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31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976964" y="1788287"/>
            <a:ext cx="7190072" cy="26004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976964" y="4489048"/>
            <a:ext cx="7190072" cy="130215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Shape 436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37" name="Shape 437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271258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439" name="Shape 439"/>
          <p:cNvSpPr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40" name="Shape 440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41" name="Shape 441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46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976964" y="1788287"/>
            <a:ext cx="7190072" cy="270076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Shape 451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52" name="Shape 452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3" name="Shape 453"/>
          <p:cNvSpPr/>
          <p:nvPr/>
        </p:nvSpPr>
        <p:spPr>
          <a:xfrm>
            <a:off x="606485" y="300758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3</a:t>
            </a:r>
          </a:p>
        </p:txBody>
      </p:sp>
      <p:sp>
        <p:nvSpPr>
          <p:cNvPr id="454" name="Shape 454"/>
          <p:cNvSpPr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5" name="Shape 455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6" name="Shape 456"/>
          <p:cNvSpPr/>
          <p:nvPr/>
        </p:nvSpPr>
        <p:spPr>
          <a:xfrm>
            <a:off x="1676399" y="1788287"/>
            <a:ext cx="1790201" cy="2600447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3696201" y="1801864"/>
            <a:ext cx="1790200" cy="2586871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5716001" y="1769851"/>
            <a:ext cx="1790200" cy="2618884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1676399" y="672290"/>
            <a:ext cx="5829803" cy="104655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61" name="Shape 461"/>
          <p:cNvSpPr/>
          <p:nvPr/>
        </p:nvSpPr>
        <p:spPr>
          <a:xfrm>
            <a:off x="1676399" y="4658324"/>
            <a:ext cx="5829803" cy="104655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1676399" y="5922819"/>
            <a:ext cx="5829803" cy="846442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6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73" name="Shape 473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final one is tricky…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76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81" name="Shape 481"/>
          <p:cNvSpPr/>
          <p:nvPr/>
        </p:nvSpPr>
        <p:spPr>
          <a:xfrm>
            <a:off x="443344" y="2353566"/>
            <a:ext cx="8229601" cy="1650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Didn’t quite work right?</a:t>
            </a:r>
            <a:endParaRPr sz="2400"/>
          </a:p>
          <a:p>
            <a:pPr algn="ctr" defTabSz="685800">
              <a:spcBef>
                <a:spcPts val="500"/>
              </a:spcBef>
              <a:defRPr b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For this one we need </a:t>
            </a:r>
            <a:r>
              <a:rPr u="sng"/>
              <a:t>sub-rows</a:t>
            </a:r>
            <a:r>
              <a:t> and </a:t>
            </a:r>
            <a:r>
              <a:rPr u="sng"/>
              <a:t>sub-columns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84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6" name="Shape 486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Shape 489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90" name="Shape 490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91" name="Shape 491"/>
          <p:cNvSpPr/>
          <p:nvPr/>
        </p:nvSpPr>
        <p:spPr>
          <a:xfrm>
            <a:off x="298976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492" name="Shape 492"/>
          <p:cNvSpPr/>
          <p:nvPr/>
        </p:nvSpPr>
        <p:spPr>
          <a:xfrm>
            <a:off x="253556" y="495545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493" name="Shape 493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94" name="Shape 494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99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1219200" y="749260"/>
            <a:ext cx="6781800" cy="589097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1234439" y="6006219"/>
            <a:ext cx="6781801" cy="589096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8" name="Shape 508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509" name="Shape 509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10" name="Shape 510"/>
          <p:cNvSpPr/>
          <p:nvPr/>
        </p:nvSpPr>
        <p:spPr>
          <a:xfrm>
            <a:off x="590213" y="3088017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11" name="Shape 511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12" name="Shape 512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image8.jpg" descr="https://static.skillshare.com/uploads/project/71261f6924b219521a2cb0952caa9983/789b4f6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0"/>
            <a:ext cx="9149871" cy="686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17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8" name="Shape 528"/>
          <p:cNvSpPr/>
          <p:nvPr/>
        </p:nvSpPr>
        <p:spPr>
          <a:xfrm rot="18900000">
            <a:off x="8252645" y="329660"/>
            <a:ext cx="72341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ROWS</a:t>
            </a:r>
          </a:p>
        </p:txBody>
      </p:sp>
      <p:sp>
        <p:nvSpPr>
          <p:cNvPr id="529" name="Shape 529"/>
          <p:cNvSpPr/>
          <p:nvPr/>
        </p:nvSpPr>
        <p:spPr>
          <a:xfrm>
            <a:off x="8409271" y="1834633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30" name="Shape 530"/>
          <p:cNvSpPr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31" name="Shape 531"/>
          <p:cNvSpPr/>
          <p:nvPr/>
        </p:nvSpPr>
        <p:spPr>
          <a:xfrm>
            <a:off x="8409271" y="402197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32" name="Shape 532"/>
          <p:cNvSpPr/>
          <p:nvPr/>
        </p:nvSpPr>
        <p:spPr>
          <a:xfrm>
            <a:off x="8409271" y="504086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33" name="Shape 533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38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Shape 541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Shape 544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5371698" y="1533066"/>
            <a:ext cx="1295401" cy="3476572"/>
          </a:xfrm>
          <a:prstGeom prst="rect">
            <a:avLst/>
          </a:prstGeom>
          <a:solidFill>
            <a:srgbClr val="1F497D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rgbClr val="1F497D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5371698" y="5032502"/>
            <a:ext cx="2629302" cy="410724"/>
          </a:xfrm>
          <a:prstGeom prst="rect">
            <a:avLst/>
          </a:prstGeom>
          <a:solidFill>
            <a:srgbClr val="1F497D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2" name="Shape 552"/>
          <p:cNvSpPr/>
          <p:nvPr/>
        </p:nvSpPr>
        <p:spPr>
          <a:xfrm rot="18900000">
            <a:off x="8040919" y="329660"/>
            <a:ext cx="112580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COLUMNS</a:t>
            </a:r>
          </a:p>
        </p:txBody>
      </p:sp>
      <p:sp>
        <p:nvSpPr>
          <p:cNvPr id="553" name="Shape 553"/>
          <p:cNvSpPr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7</a:t>
            </a:r>
          </a:p>
        </p:txBody>
      </p:sp>
      <p:sp>
        <p:nvSpPr>
          <p:cNvPr id="554" name="Shape 554"/>
          <p:cNvSpPr/>
          <p:nvPr/>
        </p:nvSpPr>
        <p:spPr>
          <a:xfrm>
            <a:off x="8391910" y="507389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59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</a:t>
            </a:r>
          </a:p>
        </p:txBody>
      </p:sp>
      <p:sp>
        <p:nvSpPr>
          <p:cNvPr id="565" name="Shape 565"/>
          <p:cNvSpPr/>
          <p:nvPr/>
        </p:nvSpPr>
        <p:spPr>
          <a:xfrm>
            <a:off x="443344" y="2353566"/>
            <a:ext cx="8229601" cy="182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Real Example App</a:t>
            </a:r>
            <a:endParaRPr sz="2400"/>
          </a:p>
          <a:p>
            <a:pPr algn="ctr" defTabSz="685800">
              <a:spcBef>
                <a:spcPts val="500"/>
              </a:spcBef>
              <a:defRPr b="1" i="1" sz="36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2266492" y="3253292"/>
            <a:ext cx="446260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https://mean-google-maps.herokuapp.com/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69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7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381000" y="6100331"/>
            <a:ext cx="8458200" cy="6096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7" name="Shape 577"/>
          <p:cNvSpPr/>
          <p:nvPr/>
        </p:nvSpPr>
        <p:spPr>
          <a:xfrm rot="18900000">
            <a:off x="-131721" y="95093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578" name="Shape 578"/>
          <p:cNvSpPr/>
          <p:nvPr/>
        </p:nvSpPr>
        <p:spPr>
          <a:xfrm>
            <a:off x="56054" y="305966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79" name="Shape 579"/>
          <p:cNvSpPr/>
          <p:nvPr/>
        </p:nvSpPr>
        <p:spPr>
          <a:xfrm>
            <a:off x="33649" y="6220466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8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585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6" name="Shape 586"/>
          <p:cNvSpPr/>
          <p:nvPr/>
        </p:nvSpPr>
        <p:spPr>
          <a:xfrm>
            <a:off x="381000" y="6100331"/>
            <a:ext cx="8458200" cy="6096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406077" y="990600"/>
            <a:ext cx="4927924" cy="495300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9" name="Shape 589"/>
          <p:cNvSpPr/>
          <p:nvPr/>
        </p:nvSpPr>
        <p:spPr>
          <a:xfrm rot="18900000">
            <a:off x="-200216" y="200595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590" name="Shape 590"/>
          <p:cNvSpPr/>
          <p:nvPr/>
        </p:nvSpPr>
        <p:spPr>
          <a:xfrm>
            <a:off x="56054" y="305966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91" name="Shape 591"/>
          <p:cNvSpPr/>
          <p:nvPr/>
        </p:nvSpPr>
        <p:spPr>
          <a:xfrm>
            <a:off x="0" y="6220466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92" name="Shape 592"/>
          <p:cNvSpPr/>
          <p:nvPr/>
        </p:nvSpPr>
        <p:spPr>
          <a:xfrm>
            <a:off x="406078" y="6102498"/>
            <a:ext cx="8433122" cy="607435"/>
          </a:xfrm>
          <a:prstGeom prst="rect">
            <a:avLst/>
          </a:prstGeom>
          <a:solidFill>
            <a:srgbClr val="1F497D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image31.jpg" descr="https://goodmotherdiet.files.wordpress.com/2014/09/you-made-it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609600"/>
            <a:ext cx="5715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Grid Design with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More Genius Time!</a:t>
            </a:r>
          </a:p>
        </p:txBody>
      </p:sp>
      <p:sp>
        <p:nvSpPr>
          <p:cNvPr id="603" name="Shape 603"/>
          <p:cNvSpPr/>
          <p:nvPr/>
        </p:nvSpPr>
        <p:spPr>
          <a:xfrm>
            <a:off x="-5871" y="783752"/>
            <a:ext cx="9149872" cy="71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is a fairly “tricky”… </a:t>
            </a:r>
            <a:r>
              <a:rPr b="1"/>
              <a:t>but VERY IMPORTANT topic.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04" name="image32.png" descr="http://vignette2.wikia.nocookie.net/animaljam/images/4/40/623px-Genius-meme.png/revision/latest?cb=201407200227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664" y="1950242"/>
            <a:ext cx="4876801" cy="374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</a:t>
            </a:r>
          </a:p>
        </p:txBody>
      </p:sp>
      <p:pic>
        <p:nvPicPr>
          <p:cNvPr id="609" name="image33.jpg" descr="http://dab1nmslvvntp.cloudfront.net/wp-content/uploads/2013/05/960-12-col-gri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50257"/>
            <a:ext cx="5395685" cy="4940425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>
            <a:off x="5548084" y="1524000"/>
            <a:ext cx="3443516" cy="56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Grids</a:t>
            </a:r>
          </a:p>
        </p:txBody>
      </p:sp>
      <p:sp>
        <p:nvSpPr>
          <p:cNvPr id="613" name="Shape 613"/>
          <p:cNvSpPr/>
          <p:nvPr/>
        </p:nvSpPr>
        <p:spPr>
          <a:xfrm>
            <a:off x="304800" y="798992"/>
            <a:ext cx="8686801" cy="43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Every Bootstrap Grids is made up of…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containers</a:t>
            </a:r>
            <a:r>
              <a:rPr b="0"/>
              <a:t> - which wrap around the entire grid)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rows</a:t>
            </a:r>
            <a:r>
              <a:rPr b="0"/>
              <a:t> - which are defined first and are just rows)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columns </a:t>
            </a:r>
            <a:r>
              <a:rPr b="0"/>
              <a:t>- which are defined within rows and specify the columns. The sum total of all columns within a row </a:t>
            </a:r>
            <a:r>
              <a:rPr u="sng"/>
              <a:t>must </a:t>
            </a:r>
            <a:r>
              <a:rPr b="0"/>
              <a:t>add up to 12. 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Each of these elements is implemented by creating a </a:t>
            </a:r>
            <a:r>
              <a:rPr b="1"/>
              <a:t>div</a:t>
            </a:r>
            <a:r>
              <a:t> with a specific class name.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16" name="Shape 616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7" name="Shape 617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8" name="Shape 618"/>
          <p:cNvSpPr/>
          <p:nvPr/>
        </p:nvSpPr>
        <p:spPr>
          <a:xfrm>
            <a:off x="3124200" y="1935144"/>
            <a:ext cx="1371600" cy="3627457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1650022" y="1935144"/>
            <a:ext cx="1371601" cy="3627457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0" name="Shape 620"/>
          <p:cNvSpPr/>
          <p:nvPr/>
        </p:nvSpPr>
        <p:spPr>
          <a:xfrm>
            <a:off x="6069622" y="1935144"/>
            <a:ext cx="1371601" cy="3627457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4595445" y="1935144"/>
            <a:ext cx="1371601" cy="3627457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2" name="Shape 622"/>
          <p:cNvSpPr/>
          <p:nvPr/>
        </p:nvSpPr>
        <p:spPr>
          <a:xfrm>
            <a:off x="335781" y="743635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623" name="Shape 623"/>
          <p:cNvSpPr/>
          <p:nvPr/>
        </p:nvSpPr>
        <p:spPr>
          <a:xfrm>
            <a:off x="793400" y="1378053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#1</a:t>
            </a:r>
          </a:p>
        </p:txBody>
      </p:sp>
      <p:sp>
        <p:nvSpPr>
          <p:cNvPr id="624" name="Shape 624"/>
          <p:cNvSpPr/>
          <p:nvPr/>
        </p:nvSpPr>
        <p:spPr>
          <a:xfrm>
            <a:off x="1801586" y="2024383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Column#1</a:t>
            </a:r>
          </a:p>
        </p:txBody>
      </p:sp>
      <p:sp>
        <p:nvSpPr>
          <p:cNvPr id="625" name="Shape 625"/>
          <p:cNvSpPr/>
          <p:nvPr/>
        </p:nvSpPr>
        <p:spPr>
          <a:xfrm>
            <a:off x="3189304" y="2033416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Column#2</a:t>
            </a:r>
          </a:p>
        </p:txBody>
      </p:sp>
      <p:sp>
        <p:nvSpPr>
          <p:cNvPr id="626" name="Shape 626"/>
          <p:cNvSpPr/>
          <p:nvPr/>
        </p:nvSpPr>
        <p:spPr>
          <a:xfrm>
            <a:off x="4705141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Column#3</a:t>
            </a:r>
          </a:p>
        </p:txBody>
      </p:sp>
      <p:sp>
        <p:nvSpPr>
          <p:cNvPr id="627" name="Shape 627"/>
          <p:cNvSpPr/>
          <p:nvPr/>
        </p:nvSpPr>
        <p:spPr>
          <a:xfrm>
            <a:off x="6118609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31" name="Shape 631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your neighbors and explain to one another: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relationship between </a:t>
            </a:r>
            <a:r>
              <a:rPr b="1"/>
              <a:t>containers</a:t>
            </a:r>
            <a:r>
              <a:t>, </a:t>
            </a:r>
            <a:r>
              <a:rPr b="1"/>
              <a:t>rows</a:t>
            </a:r>
            <a:r>
              <a:t>, and </a:t>
            </a:r>
            <a:r>
              <a:rPr b="1"/>
              <a:t>columns</a:t>
            </a:r>
            <a:r>
              <a:t>. (Draw it on a piece of paper for them)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syntax for each.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specific syntax details for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Coding Grids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36" name="Shape 636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(quickgrid.html | 2-InstructorGrids)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39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43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Shape 644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  <p:pic>
        <p:nvPicPr>
          <p:cNvPr id="645" name="image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44" y="2133600"/>
            <a:ext cx="8382001" cy="19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Containers</a:t>
            </a:r>
          </a:p>
        </p:txBody>
      </p:sp>
      <p:pic>
        <p:nvPicPr>
          <p:cNvPr id="648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01" y="2438400"/>
            <a:ext cx="8956000" cy="1605830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“Containers” are like the box that the entire grid sits inside.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24" name="Shape 224"/>
          <p:cNvSpPr/>
          <p:nvPr/>
        </p:nvSpPr>
        <p:spPr>
          <a:xfrm>
            <a:off x="457200" y="1143000"/>
            <a:ext cx="8382000" cy="286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use </a:t>
            </a:r>
            <a:r>
              <a:rPr b="1"/>
              <a:t>Twitter Bootstrap </a:t>
            </a:r>
            <a:r>
              <a:t>to create layouts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</a:t>
            </a:r>
            <a:r>
              <a:rPr b="1"/>
              <a:t>media queries </a:t>
            </a:r>
            <a:r>
              <a:t>for mobile responsive websites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the </a:t>
            </a:r>
            <a:r>
              <a:rPr b="1"/>
              <a:t>viewport</a:t>
            </a:r>
            <a:r>
              <a:t> tag to make sure all devices are displaying web pages optimally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Rows</a:t>
            </a:r>
          </a:p>
        </p:txBody>
      </p:sp>
      <p:sp>
        <p:nvSpPr>
          <p:cNvPr id="652" name="Shape 652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“Rows” are like the rows we talked about earlier.</a:t>
            </a:r>
          </a:p>
        </p:txBody>
      </p:sp>
      <p:pic>
        <p:nvPicPr>
          <p:cNvPr id="653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56" name="Shape 656"/>
          <p:cNvSpPr/>
          <p:nvPr/>
        </p:nvSpPr>
        <p:spPr>
          <a:xfrm>
            <a:off x="433184" y="4805650"/>
            <a:ext cx="8229601" cy="131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“Columns” fit inside of rows. Note the syntax: col-sz-#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</a:t>
            </a:r>
            <a:r>
              <a:rPr b="0"/>
              <a:t> = column</a:t>
            </a:r>
            <a:endParaRPr sz="2400"/>
          </a:p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sz</a:t>
            </a:r>
            <a:r>
              <a:t> = viewing size (in this case: medium)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#</a:t>
            </a:r>
            <a:r>
              <a:rPr b="0"/>
              <a:t> = number of “columns taken” out of 12. (in this case 4 of 12)</a:t>
            </a:r>
          </a:p>
        </p:txBody>
      </p:sp>
      <p:pic>
        <p:nvPicPr>
          <p:cNvPr id="657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806526"/>
            <a:ext cx="5638800" cy="386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60" name="Shape 660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1" name="Shape 661"/>
          <p:cNvSpPr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Twitter bootstrap, create a layout that looks like the one shown on the next screen.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some time prior to coding to draw out the grid layout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Count the number of rows and columns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use the bootstrap grid syntax to code it out.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when you are done.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Ipsum Generator: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http://www.lipsum.com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/</a:t>
            </a:r>
            <a: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664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14" y="1213570"/>
            <a:ext cx="8833330" cy="391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Building Bootstrap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69" name="Shape 669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(InClass-DemoLayout.html | 4-InstructorLayout)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72" name="Shape 672"/>
          <p:cNvSpPr/>
          <p:nvPr/>
        </p:nvSpPr>
        <p:spPr>
          <a:xfrm>
            <a:off x="304800" y="914399"/>
            <a:ext cx="8686800" cy="47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in pairs and using Twitter Bootstrap make the following design.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 sure to note the: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Grid Layout </a:t>
            </a: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Navbar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Sidebar </a:t>
            </a:r>
            <a:r>
              <a:rPr b="1"/>
              <a:t>panel</a:t>
            </a:r>
            <a:endParaRPr b="1"/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Thumbnail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 details will be sent to you via slack.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20" y="914400"/>
            <a:ext cx="8825560" cy="353714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Shape 67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Common Questions</a:t>
            </a:r>
          </a:p>
        </p:txBody>
      </p:sp>
      <p:sp>
        <p:nvSpPr>
          <p:cNvPr id="678" name="Shape 678"/>
          <p:cNvSpPr/>
          <p:nvPr/>
        </p:nvSpPr>
        <p:spPr>
          <a:xfrm>
            <a:off x="304800" y="798992"/>
            <a:ext cx="8686801" cy="538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reverse the order (i.e. rows inside columns)? </a:t>
            </a:r>
            <a:br/>
            <a:r>
              <a:rPr b="0"/>
              <a:t>No. Columns always go inside of rows. Though, you can create sub-rows inside of columns. But those columns would still need to be inside of a row of their own.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just avoid having a container? </a:t>
            </a:r>
            <a:br/>
            <a:r>
              <a:rPr b="0"/>
              <a:t>You could… But it will mess things up. Just throw in a container.</a:t>
            </a:r>
            <a:br>
              <a:rPr b="0"/>
            </a:b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have columns that go past 12?</a:t>
            </a:r>
            <a:br/>
            <a:r>
              <a:rPr b="0"/>
              <a:t>Then your bootstrap grid will behave wildly. Don’t go past 12.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don’t add up to 12?</a:t>
            </a:r>
            <a:br/>
            <a:r>
              <a:rPr b="0"/>
              <a:t>Nothing. You will have empty space at the end. But be careful, because the next column you add will fill up the empty space (sometimes without your intention).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jpg" descr="https://canterburynyc.files.wordpress.com/2014/03/whale-just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Focus!</a:t>
            </a:r>
          </a:p>
        </p:txBody>
      </p:sp>
      <p:pic>
        <p:nvPicPr>
          <p:cNvPr id="227" name="image9.jpeg" descr="http://assets.diylol.com/hfs/81b/e03/459/resized/mr-miyagi-focus-meme-generator-focus-grasshopper-5e64b5.jpg?13580368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1066800"/>
            <a:ext cx="6096000" cy="4243295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2846289" y="5652847"/>
            <a:ext cx="360383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stuff is important…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Mobile Responsive (HW)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-5871" y="783752"/>
            <a:ext cx="9149872" cy="710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next section matters a lot for your </a:t>
            </a:r>
            <a:r>
              <a:rPr u="sng"/>
              <a:t>homework</a:t>
            </a:r>
            <a:endParaRPr b="1" u="sng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85" name="image41.gif" descr="http://2.bp.blogspot.com/-PA4XbLkTXtI/Vo0OtvqZSUI/AAAAAAAABlA/XcOZ6pWPQQo/s1600/Homework%2Bim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972" y="2133600"/>
            <a:ext cx="3412185" cy="3417278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Still No Facebook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Media Queries</a:t>
            </a:r>
          </a:p>
        </p:txBody>
      </p:sp>
      <p:sp>
        <p:nvSpPr>
          <p:cNvPr id="689" name="Shape 689"/>
          <p:cNvSpPr/>
          <p:nvPr/>
        </p:nvSpPr>
        <p:spPr>
          <a:xfrm>
            <a:off x="304800" y="798992"/>
            <a:ext cx="8686801" cy="380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Media Queries</a:t>
            </a:r>
            <a:r>
              <a:rPr b="0"/>
              <a:t> define how CSS styles are applied in relation to the characteristics of the viewing device.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media queries we can change the way a webpage is displayed based on width, height, orientation, and even resolution.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extensively uses media queries to help you create mobile responsive websites.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But remember! Media queries must be declared last.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92" name="Shape 692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(6-InstructorMedia)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</a:t>
            </a:r>
          </a:p>
        </p:txBody>
      </p:sp>
      <p:pic>
        <p:nvPicPr>
          <p:cNvPr id="695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698" name="Shape 69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304800" y="914400"/>
            <a:ext cx="86868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Explain to your partner what the following CSS code does: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00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03" name="Shape 70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own mobile responsive HTML /CSS page using media queries.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Just follow the steps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sp>
        <p:nvSpPr>
          <p:cNvPr id="707" name="Shape 707"/>
          <p:cNvSpPr/>
          <p:nvPr/>
        </p:nvSpPr>
        <p:spPr>
          <a:xfrm>
            <a:off x="304800" y="798992"/>
            <a:ext cx="8686801" cy="187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Viewport </a:t>
            </a:r>
            <a:r>
              <a:rPr b="0"/>
              <a:t>is the user’s visible area of a webpage.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Viewport controls how a webpage is displayed on a mobile device. Without this, mobile devices would render the page at a typical desktop screen (scaled down).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pic>
        <p:nvPicPr>
          <p:cNvPr id="710" name="image44.jpg" descr="https://developers.google.com/speed/docs/insights/images/viewport/iphone_viewpor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842235"/>
            <a:ext cx="3048000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image45.jpg" descr="https://developers.google.com/speed/docs/insights/images/viewport/iphone_no_viewpor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842235"/>
            <a:ext cx="3048000" cy="54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Shape 712"/>
          <p:cNvSpPr/>
          <p:nvPr/>
        </p:nvSpPr>
        <p:spPr>
          <a:xfrm rot="16200000">
            <a:off x="-1773486" y="1800767"/>
            <a:ext cx="51054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Viewport</a:t>
            </a:r>
          </a:p>
        </p:txBody>
      </p:sp>
      <p:sp>
        <p:nvSpPr>
          <p:cNvPr id="713" name="Shape 713"/>
          <p:cNvSpPr/>
          <p:nvPr/>
        </p:nvSpPr>
        <p:spPr>
          <a:xfrm rot="16200000">
            <a:off x="2992432" y="1821511"/>
            <a:ext cx="51054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 Viewport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Inclusion</a:t>
            </a:r>
          </a:p>
        </p:txBody>
      </p:sp>
      <p:pic>
        <p:nvPicPr>
          <p:cNvPr id="716" name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" y="1828800"/>
            <a:ext cx="8122921" cy="296954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Shape 717"/>
          <p:cNvSpPr/>
          <p:nvPr/>
        </p:nvSpPr>
        <p:spPr>
          <a:xfrm>
            <a:off x="304799" y="1219421"/>
            <a:ext cx="524549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Just include this line in the head </a:t>
            </a:r>
          </a:p>
        </p:txBody>
      </p:sp>
      <p:sp>
        <p:nvSpPr>
          <p:cNvPr id="718" name="Shape 718"/>
          <p:cNvSpPr/>
          <p:nvPr/>
        </p:nvSpPr>
        <p:spPr>
          <a:xfrm>
            <a:off x="234752" y="2693116"/>
            <a:ext cx="8528248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then include a variety of @media queries for various sized screens.</a:t>
            </a:r>
          </a:p>
        </p:txBody>
      </p:sp>
      <p:pic>
        <p:nvPicPr>
          <p:cNvPr id="719" name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" y="4121979"/>
            <a:ext cx="6391276" cy="695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image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80" y="5150906"/>
            <a:ext cx="6638926" cy="4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Bootstrap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724" name="Shape 724"/>
          <p:cNvSpPr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the next few moments on the site viewportemulator.com and visit your favorite websites using various viewports.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Notice how the sites change display wise.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image49.gif" descr="Disney happy celebration peter pan wendy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69308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Challenge </a:t>
            </a:r>
          </a:p>
        </p:txBody>
      </p:sp>
      <p:sp>
        <p:nvSpPr>
          <p:cNvPr id="731" name="Shape 731"/>
          <p:cNvSpPr/>
          <p:nvPr/>
        </p:nvSpPr>
        <p:spPr>
          <a:xfrm>
            <a:off x="365846" y="3995989"/>
            <a:ext cx="645795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Permitting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34" name="Shape 73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around you (and using Twiiter Bootstrap), create a complex layout of your own.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use the layout provided to you as a guide, starting point, inspiration, or not at all.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5800"/>
            <a:ext cx="9144000" cy="53226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